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88" r:id="rId8"/>
    <p:sldId id="260" r:id="rId9"/>
    <p:sldId id="263" r:id="rId10"/>
    <p:sldId id="264" r:id="rId11"/>
    <p:sldId id="265" r:id="rId12"/>
    <p:sldId id="267" r:id="rId13"/>
    <p:sldId id="268" r:id="rId14"/>
    <p:sldId id="266" r:id="rId15"/>
    <p:sldId id="269" r:id="rId16"/>
    <p:sldId id="272" r:id="rId17"/>
    <p:sldId id="271" r:id="rId18"/>
    <p:sldId id="273" r:id="rId19"/>
    <p:sldId id="274" r:id="rId20"/>
    <p:sldId id="276" r:id="rId21"/>
    <p:sldId id="285" r:id="rId22"/>
    <p:sldId id="296" r:id="rId23"/>
    <p:sldId id="297" r:id="rId24"/>
    <p:sldId id="298" r:id="rId25"/>
    <p:sldId id="306" r:id="rId26"/>
    <p:sldId id="287" r:id="rId27"/>
    <p:sldId id="289" r:id="rId28"/>
    <p:sldId id="299" r:id="rId29"/>
    <p:sldId id="290" r:id="rId30"/>
    <p:sldId id="293" r:id="rId31"/>
    <p:sldId id="292" r:id="rId32"/>
    <p:sldId id="300" r:id="rId33"/>
    <p:sldId id="301" r:id="rId34"/>
    <p:sldId id="302" r:id="rId35"/>
    <p:sldId id="303" r:id="rId36"/>
    <p:sldId id="305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7FCE-7AEF-6A40-B0EC-7683E7E89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06501-EDD0-B542-A3B2-3AB849D01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B793D-DB9B-884E-9DB8-DF600443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508E1-B28E-204E-AE1A-FA5B677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81B24-745B-4942-BD62-13AD4EB8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7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615F-03C7-3B47-8650-307F73FB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B9697-FC57-8C43-8FF4-47B99294F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B620-C391-BA4C-9D2F-B5FA267E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FCA3E-7DB9-4345-AD1A-E49F6C621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C813-BDAB-AD45-82C5-810669FE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7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86FDA-5D0D-AB44-8CA4-C52D3DF09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FBC1D-43F7-9A4E-AD65-16285BF6F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CF2A4-75E0-1F4A-BB9C-6D33310A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8EE34-F607-4944-A29F-5DE73199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A0A0-9D12-4B4B-A7BA-5B30377E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69BA-1FE9-9447-8423-ADBEF99A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573F-2EC6-D248-983D-5C416EDD7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B9D00-5483-B142-9A75-234E54C7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10B8D-D696-3547-AAC5-DAB7A6D4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21792-8836-7243-AB1E-D81E0CBA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CFA4-B548-F74B-B5B2-A6ADA8C6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A30A9-48D5-DC40-833E-DAC35054C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FA73F-B42F-544E-BFF6-B7E0A2B9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74F45-AD7F-8B45-9D14-445B57C6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D635D-C259-764C-B128-832BD782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B6EC-8A7F-B44D-94C0-97D4ADE0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C1CB9-E847-CA41-9E9A-471ED502B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A44FC-C0D4-C542-84DA-A3F8B72E6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957DD-4648-FD45-8DCC-FA6EF74D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D294D-9EC1-B54F-B60B-6515E187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D0D2E-FDD9-F84C-8A21-90E49A4F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2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84EB-54B5-9144-B602-2AB0B462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9F6D7-5423-934A-8116-70B9DF387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89CD8-39CE-844E-8FF4-04839E106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E2043-B48C-3441-8F6C-7F16C0F2C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BE6FB-82BB-694B-B01B-DE57D18DF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B2400-2812-1540-A37B-CEF95667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F1880-CFE8-1140-89E3-8AC4B390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9846E-FC80-1A46-AA6E-EB2BCC97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7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798B-8832-C640-A4F1-A99C7480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2795C-1433-514D-937C-3F3D10D8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3CA66-5AF8-CE41-B96C-775F123E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AA00C-2D85-954F-AA10-7DBA9842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244B4-206D-2C4C-A7B3-DD4C4D85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6025A-0188-A249-81A8-583255ED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E89E-3E57-D048-B893-EBEA88B9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6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AED-A09A-8E42-B360-7DB4C394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B4317-8378-3F43-994F-1822A0D66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ECB8-D726-5347-BE95-E315746B7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405BA-0EE2-1640-96C8-1E012E39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74EB-8394-6B43-A544-C1FD0DE7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66660-1099-2C43-8FA6-9A6F9CB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24B-75F9-FD4F-9F6B-80389D205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B32D1-D146-834E-9CEF-51FD24467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A938F-A4AA-7B4B-9E20-6B01E1F5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1B753-B27F-214B-ADDD-55F09FD7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C0F3F-59B2-E442-A452-95662CBF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24089-8881-9B43-B5B6-A8570E2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9D56B-96CD-AD44-A429-70180A8F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407A5-511D-654F-B5DB-06F6070F1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ED292-52D0-7C41-9798-D1B305D75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396C5-E05B-1249-B12F-2FE64102EDB1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30A78-F3D9-6B4A-B54C-22D28FBD9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2686E-CC92-014C-A3F9-1CA4CBF1F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DC3A-964C-9587-916607349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A5F9-068D-B240-B38F-A6212B413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71" y="1829933"/>
            <a:ext cx="1085305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 practical review of math and coding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Class #5: Interpolation &amp; smoothing</a:t>
            </a:r>
          </a:p>
        </p:txBody>
      </p:sp>
    </p:spTree>
    <p:extLst>
      <p:ext uri="{BB962C8B-B14F-4D97-AF65-F5344CB8AC3E}">
        <p14:creationId xmlns:p14="http://schemas.microsoft.com/office/powerpoint/2010/main" val="218877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spline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" y="1690688"/>
            <a:ext cx="7734300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8736227" y="2110472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is a sine function subsampled at every </a:t>
            </a:r>
            <a:r>
              <a:rPr lang="en-US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9" y="3192463"/>
            <a:ext cx="76327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8736227" y="3358247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interpolation output is desired at every </a:t>
            </a:r>
            <a:r>
              <a:rPr lang="en-US" dirty="0">
                <a:latin typeface="Symbol" pitchFamily="2" charset="2"/>
              </a:rPr>
              <a:t>p/16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79064-A29F-6E40-9064-5F446399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9" y="4186238"/>
            <a:ext cx="9194800" cy="242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8736227" y="4713286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the option ‘spline’ for the input of interp1 function</a:t>
            </a:r>
            <a:endParaRPr lang="en-US" dirty="0">
              <a:latin typeface="Symbol" pitchFamily="2" charset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43834-9407-DD4E-93A7-4078C46D1985}"/>
              </a:ext>
            </a:extLst>
          </p:cNvPr>
          <p:cNvCxnSpPr/>
          <p:nvPr/>
        </p:nvCxnSpPr>
        <p:spPr>
          <a:xfrm flipH="1">
            <a:off x="5918886" y="5036451"/>
            <a:ext cx="26690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40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spline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" y="1690688"/>
            <a:ext cx="7734300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8736227" y="2110472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is a sine function subsampled at every </a:t>
            </a:r>
            <a:r>
              <a:rPr lang="en-US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9" y="3192463"/>
            <a:ext cx="76327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8736227" y="3358247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interpolation output is desired at every </a:t>
            </a:r>
            <a:r>
              <a:rPr lang="en-US" dirty="0">
                <a:latin typeface="Symbol" pitchFamily="2" charset="2"/>
              </a:rPr>
              <a:t>p/16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79064-A29F-6E40-9064-5F446399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9" y="4186238"/>
            <a:ext cx="9194800" cy="242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8736227" y="4713286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the option ‘spline’ for the input of interp1 function</a:t>
            </a:r>
            <a:endParaRPr lang="en-US" dirty="0">
              <a:latin typeface="Symbol" pitchFamily="2" charset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43834-9407-DD4E-93A7-4078C46D1985}"/>
              </a:ext>
            </a:extLst>
          </p:cNvPr>
          <p:cNvCxnSpPr/>
          <p:nvPr/>
        </p:nvCxnSpPr>
        <p:spPr>
          <a:xfrm flipH="1">
            <a:off x="5918886" y="5036451"/>
            <a:ext cx="26690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917FC9-D7FB-0C4A-856A-484C204D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886" y="1623168"/>
            <a:ext cx="6248141" cy="50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3BA-3692-5840-8B6A-8930CCD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scipy.interpolate.interp1d (linear)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E3BDC-EBEE-A742-AA0D-46F1DAEB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6" y="2019461"/>
            <a:ext cx="6037923" cy="37443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CF2BC5-1479-A249-B6E3-836DE659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96" y="2182688"/>
            <a:ext cx="5413918" cy="34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3BA-3692-5840-8B6A-8930CCD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scipy.interpolate.interp1d (spline)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C713E-F7C7-CC43-86AB-4E72F58E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8" y="1862262"/>
            <a:ext cx="6267446" cy="40248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EB4435-AF5E-A141-A7DB-4B263FE0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04" y="2069959"/>
            <a:ext cx="5685326" cy="36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44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3BA-3692-5840-8B6A-8930CCD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scipy.interpolate.interp1d (spline)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C713E-F7C7-CC43-86AB-4E72F58E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8" y="1862262"/>
            <a:ext cx="6267446" cy="40248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EB4435-AF5E-A141-A7DB-4B263FE0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04" y="2069959"/>
            <a:ext cx="5685326" cy="36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DC75F2-3F78-B743-A835-4C1EB69140B5}"/>
              </a:ext>
            </a:extLst>
          </p:cNvPr>
          <p:cNvCxnSpPr>
            <a:cxnSpLocks/>
          </p:cNvCxnSpPr>
          <p:nvPr/>
        </p:nvCxnSpPr>
        <p:spPr>
          <a:xfrm flipH="1">
            <a:off x="5578867" y="1469204"/>
            <a:ext cx="3041151" cy="2260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3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7E15-3A93-F347-BA05-48FBF1F8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dimensional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CC192-13D5-104F-82AA-359E24B2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are in 2 dimensions: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Example: Input is a temperature on 2° x 2° longitude-latitude grid and the desired output is on 1° x 1° grid. </a:t>
            </a:r>
          </a:p>
          <a:p>
            <a:endParaRPr lang="en-US" dirty="0"/>
          </a:p>
          <a:p>
            <a:r>
              <a:rPr lang="en-US" dirty="0"/>
              <a:t>Bilinear interpolation </a:t>
            </a:r>
            <a:r>
              <a:rPr lang="en-US" dirty="0">
                <a:sym typeface="Wingdings" pitchFamily="2" charset="2"/>
              </a:rPr>
              <a:t> this is what I use for the first try. First, linearly interpolate in one direction, and then linearly interpolate again in the other direction</a:t>
            </a:r>
          </a:p>
          <a:p>
            <a:pPr lvl="1"/>
            <a:r>
              <a:rPr lang="en-US" dirty="0">
                <a:sym typeface="Wingdings" pitchFamily="2" charset="2"/>
              </a:rPr>
              <a:t>Other options would be nearest neighbor and cubic spline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MATLAB: </a:t>
            </a:r>
            <a:r>
              <a:rPr lang="en-US" dirty="0" err="1"/>
              <a:t>fnew</a:t>
            </a:r>
            <a:r>
              <a:rPr lang="en-US" dirty="0"/>
              <a:t> = </a:t>
            </a:r>
            <a:r>
              <a:rPr lang="en-US" dirty="0" err="1"/>
              <a:t>griddata</a:t>
            </a:r>
            <a:r>
              <a:rPr lang="en-US" dirty="0"/>
              <a:t>(</a:t>
            </a:r>
            <a:r>
              <a:rPr lang="en-US" dirty="0" err="1"/>
              <a:t>x,y,f,xnew,ynew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ADE7-B678-3B40-AB08-92DEA74A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0" y="1568308"/>
            <a:ext cx="5227192" cy="522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E06BB-8060-DE4A-83BF-E05B09C1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03" y="1976933"/>
            <a:ext cx="5903360" cy="452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EF4C7-F4E6-AE4D-8B9E-19C5EC4BD9CA}"/>
              </a:ext>
            </a:extLst>
          </p:cNvPr>
          <p:cNvSpPr txBox="1"/>
          <p:nvPr/>
        </p:nvSpPr>
        <p:spPr>
          <a:xfrm>
            <a:off x="6460091" y="1523820"/>
            <a:ext cx="360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686684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MATLAB: </a:t>
            </a:r>
            <a:r>
              <a:rPr lang="en-US" dirty="0" err="1"/>
              <a:t>fnew</a:t>
            </a:r>
            <a:r>
              <a:rPr lang="en-US" dirty="0"/>
              <a:t> = </a:t>
            </a:r>
            <a:r>
              <a:rPr lang="en-US" dirty="0" err="1"/>
              <a:t>griddata</a:t>
            </a:r>
            <a:r>
              <a:rPr lang="en-US" dirty="0"/>
              <a:t>(</a:t>
            </a:r>
            <a:r>
              <a:rPr lang="en-US" dirty="0" err="1"/>
              <a:t>x,y,f,xnew,ynew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ADE7-B678-3B40-AB08-92DEA74A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0" y="1568308"/>
            <a:ext cx="5227192" cy="522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E06BB-8060-DE4A-83BF-E05B09C1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03" y="1976933"/>
            <a:ext cx="5903360" cy="452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EF4C7-F4E6-AE4D-8B9E-19C5EC4BD9CA}"/>
              </a:ext>
            </a:extLst>
          </p:cNvPr>
          <p:cNvSpPr txBox="1"/>
          <p:nvPr/>
        </p:nvSpPr>
        <p:spPr>
          <a:xfrm>
            <a:off x="6460091" y="1523820"/>
            <a:ext cx="360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Bilinear interpolation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14CC4B-9AAC-214D-8F36-63DA7B412313}"/>
              </a:ext>
            </a:extLst>
          </p:cNvPr>
          <p:cNvCxnSpPr>
            <a:cxnSpLocks/>
          </p:cNvCxnSpPr>
          <p:nvPr/>
        </p:nvCxnSpPr>
        <p:spPr>
          <a:xfrm flipH="1">
            <a:off x="4839129" y="1880171"/>
            <a:ext cx="1500026" cy="2301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89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1A99E-F692-5E49-9C06-CC99101C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3664"/>
            <a:ext cx="5837847" cy="461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80645-0C4D-0244-8A89-FFDF741B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1" y="1599701"/>
            <a:ext cx="5170398" cy="523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MATLAB: </a:t>
            </a:r>
            <a:r>
              <a:rPr lang="en-US" dirty="0" err="1"/>
              <a:t>fnew</a:t>
            </a:r>
            <a:r>
              <a:rPr lang="en-US" dirty="0"/>
              <a:t> = </a:t>
            </a:r>
            <a:r>
              <a:rPr lang="en-US" dirty="0" err="1"/>
              <a:t>griddata</a:t>
            </a:r>
            <a:r>
              <a:rPr lang="en-US" dirty="0"/>
              <a:t>(</a:t>
            </a:r>
            <a:r>
              <a:rPr lang="en-US" dirty="0" err="1"/>
              <a:t>x,y,f,xnew,ynew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EF4C7-F4E6-AE4D-8B9E-19C5EC4BD9CA}"/>
              </a:ext>
            </a:extLst>
          </p:cNvPr>
          <p:cNvSpPr txBox="1"/>
          <p:nvPr/>
        </p:nvSpPr>
        <p:spPr>
          <a:xfrm>
            <a:off x="6460091" y="1523820"/>
            <a:ext cx="360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Cubic interpolation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14CC4B-9AAC-214D-8F36-63DA7B412313}"/>
              </a:ext>
            </a:extLst>
          </p:cNvPr>
          <p:cNvCxnSpPr>
            <a:cxnSpLocks/>
          </p:cNvCxnSpPr>
          <p:nvPr/>
        </p:nvCxnSpPr>
        <p:spPr>
          <a:xfrm flipH="1">
            <a:off x="4839129" y="1880171"/>
            <a:ext cx="1500026" cy="2301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08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interpolate.interp2d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55AB-D8A3-7C40-A948-0E80AB73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1" y="1690688"/>
            <a:ext cx="8394700" cy="4787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B2CC6E-D2FE-9B4B-9D42-1DE23014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12" y="1796608"/>
            <a:ext cx="5424257" cy="353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9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A517-9B32-3C4F-AD4E-6BDC62A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interpolate?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0C53E8-5A0F-E742-9E10-4088790B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351" y="1968303"/>
            <a:ext cx="2754252" cy="382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ematic of a Coupled General Circulation Model (CGCM). On the most basic level, the earth is a closed system that receives energy from the sun and radiates away thermal energy (yellow arrows at the &quot;top of the atmosphere&quot;). A CGCM tries to simulate the processes within this system. It consists of a number of modules that interact with each other. Important modules in state-of-the-art CGCMs are the oceanand-sea-ice module, the atmospheric module, and additional modules that simulate, for example, land surface processes or vegetation. These &quot;building blocks&quot; of the CGCM exchange information with each other via an additional &quot;coupling module&quot;. Coupling is a computationally expensive operation that can account for up to a third of the total required computational resources of a CGCM. A CGCM solves an approximation to the Navier-Stokes equations numerically. These are a set of non-linear partial differential equations that describe the motion of fluids. To solve them, the model must discretize the real world into finite spatial and temporal units. In the three-dimensional space domain, this discretization results in a layered grid. Each grid box contains a single value for each model variable. Processes acting on spatial scales that are smaller than the extent of the grid box must be parameterized. Prominent examples of these &quot;sub-grid&quot; processes are, for example, the formation of clouds and precipitation">
            <a:extLst>
              <a:ext uri="{FF2B5EF4-FFF2-40B4-BE49-F238E27FC236}">
                <a16:creationId xmlns:a16="http://schemas.microsoft.com/office/drawing/2014/main" id="{8F9801D5-3636-6040-B394-6CE639C49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01" y="2501004"/>
            <a:ext cx="3448413" cy="248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rctic and Antarctic Sea Ice Extent, 1979-2009">
            <a:extLst>
              <a:ext uri="{FF2B5EF4-FFF2-40B4-BE49-F238E27FC236}">
                <a16:creationId xmlns:a16="http://schemas.microsoft.com/office/drawing/2014/main" id="{35B2F3A7-3CC2-3541-B2F0-7FADE5438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34" y="1829290"/>
            <a:ext cx="4631974" cy="34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6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and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CD2C-13A5-024C-98A5-80A865E91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220"/>
            <a:ext cx="10515600" cy="4798032"/>
          </a:xfrm>
        </p:spPr>
        <p:txBody>
          <a:bodyPr/>
          <a:lstStyle/>
          <a:p>
            <a:r>
              <a:rPr lang="en-US" dirty="0"/>
              <a:t>Looking at the August temperature (T) of Atlanta, I expect an increasing trend with time (t). The expected relationship is: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where </a:t>
            </a:r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dirty="0"/>
              <a:t> are constants.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75794-A030-BF4E-B2E3-0A406917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44" y="2809634"/>
            <a:ext cx="4557825" cy="41645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0BC7A09-FC68-0841-B396-1B98B0F0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02" y="3524200"/>
            <a:ext cx="4148334" cy="28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00053-8AF2-3F4A-B108-C3A28E2CCD45}"/>
              </a:ext>
            </a:extLst>
          </p:cNvPr>
          <p:cNvSpPr txBox="1"/>
          <p:nvPr/>
        </p:nvSpPr>
        <p:spPr>
          <a:xfrm>
            <a:off x="6766316" y="4541558"/>
            <a:ext cx="93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T(t)</a:t>
            </a:r>
          </a:p>
        </p:txBody>
      </p:sp>
    </p:spTree>
    <p:extLst>
      <p:ext uri="{BB962C8B-B14F-4D97-AF65-F5344CB8AC3E}">
        <p14:creationId xmlns:p14="http://schemas.microsoft.com/office/powerpoint/2010/main" val="262981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and pseudoinverse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CD2C-13A5-024C-98A5-80A865E91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220"/>
            <a:ext cx="10515600" cy="4798032"/>
          </a:xfrm>
        </p:spPr>
        <p:txBody>
          <a:bodyPr/>
          <a:lstStyle/>
          <a:p>
            <a:r>
              <a:rPr lang="en-US" dirty="0"/>
              <a:t>Looking at the August temperature (T) of Atlanta, I expect an increasing trend with time (t). The expected relationship is: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where </a:t>
            </a:r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dirty="0"/>
              <a:t> are constants.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75794-A030-BF4E-B2E3-0A406917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44" y="2809634"/>
            <a:ext cx="4557825" cy="41645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0BC7A09-FC68-0841-B396-1B98B0F0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02" y="3524200"/>
            <a:ext cx="4148334" cy="28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00053-8AF2-3F4A-B108-C3A28E2CCD45}"/>
              </a:ext>
            </a:extLst>
          </p:cNvPr>
          <p:cNvSpPr txBox="1"/>
          <p:nvPr/>
        </p:nvSpPr>
        <p:spPr>
          <a:xfrm>
            <a:off x="6766316" y="4541558"/>
            <a:ext cx="93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T(t)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384D0-6E89-F245-8DD8-ADAB25779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13" y="4241953"/>
            <a:ext cx="2901094" cy="16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3242353" y="6031210"/>
            <a:ext cx="306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          x      ~       b</a:t>
            </a:r>
          </a:p>
        </p:txBody>
      </p:sp>
    </p:spTree>
    <p:extLst>
      <p:ext uri="{BB962C8B-B14F-4D97-AF65-F5344CB8AC3E}">
        <p14:creationId xmlns:p14="http://schemas.microsoft.com/office/powerpoint/2010/main" val="312973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263DC18-06EE-C74B-9334-13A93240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73" y="2856335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2019728" y="3342972"/>
            <a:ext cx="306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          x      =      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28" y="5075076"/>
            <a:ext cx="2769988" cy="461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6813-1652-184E-B2F7-FEC22ECA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60" y="4301155"/>
            <a:ext cx="2234133" cy="308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6E15AC-83C0-6845-8B42-9A774CB1CFE6}"/>
              </a:ext>
            </a:extLst>
          </p:cNvPr>
          <p:cNvSpPr txBox="1"/>
          <p:nvPr/>
        </p:nvSpPr>
        <p:spPr>
          <a:xfrm>
            <a:off x="6460571" y="2967335"/>
            <a:ext cx="299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y</a:t>
            </a:r>
            <a:r>
              <a:rPr lang="en-US" sz="2400" baseline="-25000" dirty="0">
                <a:solidFill>
                  <a:schemeClr val="accent4">
                    <a:lumMod val="75000"/>
                  </a:schemeClr>
                </a:solidFill>
              </a:rPr>
              <a:t>est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=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Ax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= a</a:t>
            </a:r>
            <a:r>
              <a:rPr lang="en-US" sz="2400" baseline="-25000" dirty="0">
                <a:solidFill>
                  <a:schemeClr val="accent4">
                    <a:lumMod val="75000"/>
                  </a:schemeClr>
                </a:solidFill>
              </a:rPr>
              <a:t>0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+ a</a:t>
            </a:r>
            <a:r>
              <a:rPr lang="en-US" sz="2400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BBEF9D-232C-E249-8CF4-FE44F2A65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997" y="1630263"/>
            <a:ext cx="2901094" cy="1645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38C978-76FB-684B-BA37-6655A5741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60" y="1801688"/>
            <a:ext cx="4557825" cy="4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6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2019728" y="3342972"/>
            <a:ext cx="306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          x      =      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28" y="5075076"/>
            <a:ext cx="2769988" cy="461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6813-1652-184E-B2F7-FEC22ECA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60" y="4301155"/>
            <a:ext cx="2234133" cy="308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1F0D4E-8507-9E44-B1B7-AD916F83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60" y="1591738"/>
            <a:ext cx="3406781" cy="1552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7A13-952F-9048-B92D-D28334C3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823" y="1810916"/>
            <a:ext cx="6375400" cy="5207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F3191C-9043-154F-AFE4-7D3E04A13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69" y="2785183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4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2019728" y="3342972"/>
            <a:ext cx="306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          x      =      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28" y="5075076"/>
            <a:ext cx="2769988" cy="461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6813-1652-184E-B2F7-FEC22ECA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60" y="4301155"/>
            <a:ext cx="2234133" cy="30815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1DF3-8B4A-2F47-B5C1-B0CA2686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438" y="2908439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AD123-DE85-E34F-88F1-67FF75A7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88" y="1821947"/>
            <a:ext cx="7835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python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995" y="1402297"/>
            <a:ext cx="2408434" cy="40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FFE80-F18B-A040-80DB-51C5243E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6" y="1612900"/>
            <a:ext cx="7162800" cy="36322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B712EE6-C9D8-0248-9D21-696F7DA1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67" y="2840875"/>
            <a:ext cx="5488527" cy="37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B7C93C-8C6B-E742-9AF1-62BE4D92F685}"/>
              </a:ext>
            </a:extLst>
          </p:cNvPr>
          <p:cNvCxnSpPr/>
          <p:nvPr/>
        </p:nvCxnSpPr>
        <p:spPr>
          <a:xfrm flipV="1">
            <a:off x="2332234" y="5173182"/>
            <a:ext cx="0" cy="662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7BA538-973F-5944-B6EA-AC7415C6D0DE}"/>
              </a:ext>
            </a:extLst>
          </p:cNvPr>
          <p:cNvSpPr txBox="1"/>
          <p:nvPr/>
        </p:nvSpPr>
        <p:spPr>
          <a:xfrm>
            <a:off x="2599362" y="5558319"/>
            <a:ext cx="251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np.polyfit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836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python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995" y="1402297"/>
            <a:ext cx="2408434" cy="40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FFE80-F18B-A040-80DB-51C5243E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6" y="1612900"/>
            <a:ext cx="7162800" cy="36322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B712EE6-C9D8-0248-9D21-696F7DA1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67" y="2840875"/>
            <a:ext cx="5488527" cy="37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B7C93C-8C6B-E742-9AF1-62BE4D92F685}"/>
              </a:ext>
            </a:extLst>
          </p:cNvPr>
          <p:cNvCxnSpPr/>
          <p:nvPr/>
        </p:nvCxnSpPr>
        <p:spPr>
          <a:xfrm flipV="1">
            <a:off x="2332234" y="5173182"/>
            <a:ext cx="0" cy="662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7BA538-973F-5944-B6EA-AC7415C6D0DE}"/>
              </a:ext>
            </a:extLst>
          </p:cNvPr>
          <p:cNvSpPr txBox="1"/>
          <p:nvPr/>
        </p:nvSpPr>
        <p:spPr>
          <a:xfrm>
            <a:off x="2599362" y="5558319"/>
            <a:ext cx="251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np.polyfit</a:t>
            </a:r>
            <a:endParaRPr lang="en-US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6CECB9-783E-3542-9721-B54D073F733D}"/>
              </a:ext>
            </a:extLst>
          </p:cNvPr>
          <p:cNvCxnSpPr/>
          <p:nvPr/>
        </p:nvCxnSpPr>
        <p:spPr>
          <a:xfrm flipH="1">
            <a:off x="5229546" y="1160980"/>
            <a:ext cx="2003461" cy="145893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2CCCCF-D9B4-8F45-9A62-9068AACB7926}"/>
              </a:ext>
            </a:extLst>
          </p:cNvPr>
          <p:cNvSpPr txBox="1"/>
          <p:nvPr/>
        </p:nvSpPr>
        <p:spPr>
          <a:xfrm>
            <a:off x="6678202" y="452066"/>
            <a:ext cx="509598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Normalization is often necessary to make this algorithm work for higher order polynomial</a:t>
            </a:r>
          </a:p>
        </p:txBody>
      </p:sp>
    </p:spTree>
    <p:extLst>
      <p:ext uri="{BB962C8B-B14F-4D97-AF65-F5344CB8AC3E}">
        <p14:creationId xmlns:p14="http://schemas.microsoft.com/office/powerpoint/2010/main" val="143126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01DF-478D-F146-A158-A874E4EA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563E-2384-4542-BE85-3CD65810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data often contains noises. </a:t>
            </a:r>
          </a:p>
          <a:p>
            <a:endParaRPr lang="en-US" dirty="0"/>
          </a:p>
          <a:p>
            <a:r>
              <a:rPr lang="en-US" dirty="0"/>
              <a:t>For example, atmospheric data contains high-frequency weather events on top of slowly varying climate signals. Ocean data can contain the effects of tides, waves, eddies, seasonal cycles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Sometimes, we want to remove the high-frequency “noises” so that we can focus on the slowly varying climate signals. </a:t>
            </a:r>
          </a:p>
          <a:p>
            <a:endParaRPr lang="en-US" dirty="0"/>
          </a:p>
          <a:p>
            <a:r>
              <a:rPr lang="en-US" dirty="0"/>
              <a:t>Smoothing (filtering) is almost necessary step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6515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49B1-7F51-DD42-A52E-BFF805D1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np.polyfit</a:t>
            </a:r>
            <a:r>
              <a:rPr lang="en-US" dirty="0"/>
              <a:t> (python) and </a:t>
            </a:r>
            <a:r>
              <a:rPr lang="en-US" dirty="0" err="1"/>
              <a:t>polyfit</a:t>
            </a:r>
            <a:r>
              <a:rPr lang="en-US" dirty="0"/>
              <a:t> (MATLAB)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CADD-D62B-8646-B04D-3D0A46158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 = </a:t>
            </a:r>
            <a:r>
              <a:rPr lang="en-US" dirty="0" err="1"/>
              <a:t>np.polyfit</a:t>
            </a:r>
            <a:r>
              <a:rPr lang="en-US" dirty="0"/>
              <a:t> (</a:t>
            </a:r>
            <a:r>
              <a:rPr lang="en-US" dirty="0" err="1"/>
              <a:t>x,y,n</a:t>
            </a:r>
            <a:r>
              <a:rPr lang="en-US" dirty="0"/>
              <a:t>) will calculate the coefficients (C) for n-</a:t>
            </a:r>
            <a:r>
              <a:rPr lang="en-US" dirty="0" err="1"/>
              <a:t>th</a:t>
            </a:r>
            <a:r>
              <a:rPr lang="en-US" dirty="0"/>
              <a:t> order polynomial fit to the data y(x). </a:t>
            </a:r>
          </a:p>
          <a:p>
            <a:r>
              <a:rPr lang="en-US" dirty="0"/>
              <a:t>Then yest = np.poly1d(C) will create a polynomial function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1BEC5F-A5A3-1D4D-82E2-6BFD7CC1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33" y="3429000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CE16-5DBB-334D-9FC8-DA32CEF5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1" y="3606301"/>
            <a:ext cx="5981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9916-B2B6-E24F-A431-13650F3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window averages (running mean)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6866-0801-6348-880F-C85BB38FF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smoothed by averaging over a given time window. For example, we can look at the August temperature of Atlanta, and apply 5-year moving window averaging.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91FCF-B4C9-AB4C-911F-43F2513C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115" y="3021995"/>
            <a:ext cx="4504392" cy="347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B2EA0-8CB5-5049-B709-0E09AEAA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2895"/>
            <a:ext cx="5282270" cy="2034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6AB87-D433-274C-A62B-9AA4CA89FAF9}"/>
              </a:ext>
            </a:extLst>
          </p:cNvPr>
          <p:cNvSpPr txBox="1"/>
          <p:nvPr/>
        </p:nvSpPr>
        <p:spPr>
          <a:xfrm>
            <a:off x="2363057" y="3365318"/>
            <a:ext cx="429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movmean</a:t>
            </a:r>
            <a:r>
              <a:rPr lang="en-US" sz="2400" dirty="0"/>
              <a:t>(</a:t>
            </a:r>
            <a:r>
              <a:rPr lang="en-US" sz="2400" dirty="0" err="1"/>
              <a:t>data,window_size</a:t>
            </a:r>
            <a:r>
              <a:rPr lang="en-US" sz="2400" dirty="0"/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9D5C06-4137-FB41-9E5F-B0B23F0618CB}"/>
              </a:ext>
            </a:extLst>
          </p:cNvPr>
          <p:cNvCxnSpPr>
            <a:cxnSpLocks/>
          </p:cNvCxnSpPr>
          <p:nvPr/>
        </p:nvCxnSpPr>
        <p:spPr>
          <a:xfrm flipH="1">
            <a:off x="3863083" y="3779552"/>
            <a:ext cx="1243173" cy="90546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6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A517-9B32-3C4F-AD4E-6BDC62A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may need to interpolate data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88F68-23BE-554D-92F7-E940F9CB16C3}"/>
              </a:ext>
            </a:extLst>
          </p:cNvPr>
          <p:cNvSpPr txBox="1"/>
          <p:nvPr/>
        </p:nvSpPr>
        <p:spPr>
          <a:xfrm>
            <a:off x="1173892" y="1690688"/>
            <a:ext cx="92057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Comparing datasets that are defined in different grid system in space and/or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points are sparse and/or irregular, and it needs to be placed on regular grid before data analysis/interpretation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is a data gap (missing data) that needs to be filled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Preparing inputs (e.g. boundary conditions) for a model that are continuous, smooth and without gaps</a:t>
            </a:r>
          </a:p>
        </p:txBody>
      </p:sp>
    </p:spTree>
    <p:extLst>
      <p:ext uri="{BB962C8B-B14F-4D97-AF65-F5344CB8AC3E}">
        <p14:creationId xmlns:p14="http://schemas.microsoft.com/office/powerpoint/2010/main" val="2100154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9916-B2B6-E24F-A431-13650F3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window averages (running mean)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6866-0801-6348-880F-C85BB38FF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smoothed by averaging over a given time window. For example, we can look at the August temperature of Atlanta, and apply 5-year moving window averaging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D7A81-3D7D-A24A-9B26-6CB7EEBBB542}"/>
              </a:ext>
            </a:extLst>
          </p:cNvPr>
          <p:cNvSpPr txBox="1"/>
          <p:nvPr/>
        </p:nvSpPr>
        <p:spPr>
          <a:xfrm>
            <a:off x="1208070" y="3631962"/>
            <a:ext cx="499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(from </a:t>
            </a:r>
            <a:r>
              <a:rPr lang="en-US" sz="2400" dirty="0" err="1"/>
              <a:t>scipy</a:t>
            </a:r>
            <a:r>
              <a:rPr lang="en-US" sz="2400" dirty="0"/>
              <a:t> import signal)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2C892-9A47-B34D-9BDB-C6A86960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6" y="4303836"/>
            <a:ext cx="5485544" cy="2090258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F15AC1D-A917-CB42-BDEE-CD65ABA16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995977"/>
            <a:ext cx="5079144" cy="34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58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9916-B2B6-E24F-A431-13650F3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window averages (running mean)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6866-0801-6348-880F-C85BB38FF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MATLAB, use </a:t>
            </a:r>
            <a:r>
              <a:rPr lang="en-US" b="1" dirty="0" err="1"/>
              <a:t>movmean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In Python, use </a:t>
            </a:r>
            <a:r>
              <a:rPr lang="en-US" b="1" dirty="0" err="1"/>
              <a:t>scipy.signal.convolve</a:t>
            </a:r>
            <a:endParaRPr lang="en-US" dirty="0"/>
          </a:p>
          <a:p>
            <a:pPr lvl="1"/>
            <a:r>
              <a:rPr lang="en-US" dirty="0"/>
              <a:t>Running mean can be calculated as a discrete convolution with ones of window size (N) divided by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0FAAD-389A-7A4C-82D6-41EDD7D2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79" y="4529690"/>
            <a:ext cx="5140361" cy="4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9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123A-B9FD-9E4D-9B76-9482E0D5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7CFBC-DC0B-414C-B86B-7EC9E307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series </a:t>
            </a:r>
            <a:r>
              <a:rPr lang="en-US" dirty="0">
                <a:sym typeface="Wingdings" pitchFamily="2" charset="2"/>
              </a:rPr>
              <a:t> decomposes the data into linear combination of sine and cosine waves</a:t>
            </a:r>
          </a:p>
          <a:p>
            <a:r>
              <a:rPr lang="en-US" dirty="0">
                <a:sym typeface="Wingdings" pitchFamily="2" charset="2"/>
              </a:rPr>
              <a:t>Fast Fourier Transform (FFT) can be used to separate the data into different frequency domain, and ”truncate” the data to chop off certain frequency components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ED9A7-2EBF-7947-8D38-3F6FE4A8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20" y="4216400"/>
            <a:ext cx="6642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1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123A-B9FD-9E4D-9B76-9482E0D5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7CFBC-DC0B-414C-B86B-7EC9E307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series </a:t>
            </a:r>
            <a:r>
              <a:rPr lang="en-US" dirty="0">
                <a:sym typeface="Wingdings" pitchFamily="2" charset="2"/>
              </a:rPr>
              <a:t> decomposes the data into linear combination of sine and cosine waves</a:t>
            </a:r>
          </a:p>
          <a:p>
            <a:r>
              <a:rPr lang="en-US" dirty="0">
                <a:sym typeface="Wingdings" pitchFamily="2" charset="2"/>
              </a:rPr>
              <a:t>Fast Fourier Transform (FFT) can be used to separate the data into different frequency domain, and ”truncate” the data to chop off certain frequency components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ED9A7-2EBF-7947-8D38-3F6FE4A8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20" y="4216400"/>
            <a:ext cx="6642100" cy="2095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A5FA87-4AC7-7944-AAC7-BC6803FA606F}"/>
              </a:ext>
            </a:extLst>
          </p:cNvPr>
          <p:cNvCxnSpPr/>
          <p:nvPr/>
        </p:nvCxnSpPr>
        <p:spPr>
          <a:xfrm flipH="1">
            <a:off x="2948683" y="3637052"/>
            <a:ext cx="3616504" cy="23219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49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123A-B9FD-9E4D-9B76-9482E0D5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7CFBC-DC0B-414C-B86B-7EC9E307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series </a:t>
            </a:r>
            <a:r>
              <a:rPr lang="en-US" dirty="0">
                <a:sym typeface="Wingdings" pitchFamily="2" charset="2"/>
              </a:rPr>
              <a:t> decomposes the data into linear combination of sine and cosine waves</a:t>
            </a:r>
          </a:p>
          <a:p>
            <a:r>
              <a:rPr lang="en-US" dirty="0">
                <a:sym typeface="Wingdings" pitchFamily="2" charset="2"/>
              </a:rPr>
              <a:t>Fast Fourier Transform (FFT) can be used to separate the data into different frequency domain, and ”truncate” the data to chop off certain frequency components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ED9A7-2EBF-7947-8D38-3F6FE4A8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20" y="4216400"/>
            <a:ext cx="6642100" cy="2095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A5FA87-4AC7-7944-AAC7-BC6803FA606F}"/>
              </a:ext>
            </a:extLst>
          </p:cNvPr>
          <p:cNvCxnSpPr/>
          <p:nvPr/>
        </p:nvCxnSpPr>
        <p:spPr>
          <a:xfrm flipH="1">
            <a:off x="2948683" y="3637052"/>
            <a:ext cx="3616504" cy="23219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8FA2F1-E2F5-504A-AB42-5C91BE5AE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39" y="3594100"/>
            <a:ext cx="4851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8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178-4004-264F-83BE-8A26C0EF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FFT, smoothing and data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216D7-F588-8843-B7E7-DF73C714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88" y="1690688"/>
            <a:ext cx="6184900" cy="2286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85AC096-D957-6E42-B722-B296E27C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9" y="1027906"/>
            <a:ext cx="3429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50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178-4004-264F-83BE-8A26C0EF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FFT, smoothing and data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216D7-F588-8843-B7E7-DF73C714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88" y="1690688"/>
            <a:ext cx="6184900" cy="2286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85AC096-D957-6E42-B722-B296E27C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9" y="1027906"/>
            <a:ext cx="3429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860E90-EFA2-9446-922B-0513D5BC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8" y="3945866"/>
            <a:ext cx="6769100" cy="28702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0255FB8-780A-F049-BC1E-935FE965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49" y="3429000"/>
            <a:ext cx="3429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836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B14C-84D4-7143-A1E6-0578AEF2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A119E-E368-BC47-B535-F8FD10C8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Practical need </a:t>
            </a:r>
            <a:r>
              <a:rPr lang="en-US" dirty="0"/>
              <a:t>to align grid points for validation, comparison, filling data gaps, and model preprocessing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Extracting signal from noisy data</a:t>
            </a:r>
            <a:r>
              <a:rPr lang="en-US" dirty="0"/>
              <a:t>. Smoothing means we want to focus on low-frequency aspect of the data</a:t>
            </a:r>
          </a:p>
          <a:p>
            <a:endParaRPr lang="en-US" dirty="0"/>
          </a:p>
          <a:p>
            <a:r>
              <a:rPr lang="en-US" b="1" dirty="0"/>
              <a:t>Basic understanding of linear algebra machinery </a:t>
            </a:r>
            <a:r>
              <a:rPr lang="en-US" dirty="0"/>
              <a:t>(\), </a:t>
            </a:r>
            <a:r>
              <a:rPr lang="en-US" dirty="0" err="1"/>
              <a:t>pinv</a:t>
            </a:r>
            <a:r>
              <a:rPr lang="en-US" dirty="0"/>
              <a:t>, </a:t>
            </a:r>
            <a:r>
              <a:rPr lang="en-US" dirty="0" err="1"/>
              <a:t>linalg.lstsq</a:t>
            </a:r>
            <a:r>
              <a:rPr lang="en-US" dirty="0"/>
              <a:t>, </a:t>
            </a:r>
            <a:r>
              <a:rPr lang="en-US" dirty="0" err="1"/>
              <a:t>polyfit</a:t>
            </a:r>
            <a:r>
              <a:rPr lang="en-US" dirty="0"/>
              <a:t>, convolve (</a:t>
            </a:r>
            <a:r>
              <a:rPr lang="en-US" dirty="0" err="1"/>
              <a:t>movmean</a:t>
            </a:r>
            <a:r>
              <a:rPr lang="en-US" dirty="0"/>
              <a:t> for MATLAB), and </a:t>
            </a:r>
            <a:r>
              <a:rPr lang="en-US" dirty="0" err="1"/>
              <a:t>fft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7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F41-36FA-0845-9504-B98DF09F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as a linear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966C-975C-C543-ADC0-C90D4C5D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B99FF-5DCB-5F4A-A399-5C3E87A7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705" y="1825625"/>
            <a:ext cx="3937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2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F41-36FA-0845-9504-B98DF09F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as a linear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966C-975C-C543-ADC0-C90D4C5D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43DC5-C374-E640-8889-4129DC5BBB4A}"/>
              </a:ext>
            </a:extLst>
          </p:cNvPr>
          <p:cNvSpPr txBox="1"/>
          <p:nvPr/>
        </p:nvSpPr>
        <p:spPr>
          <a:xfrm>
            <a:off x="3472249" y="2505670"/>
            <a:ext cx="289148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Output, </a:t>
            </a:r>
            <a:r>
              <a:rPr lang="en-US" dirty="0"/>
              <a:t>e.g. estimated temperature on </a:t>
            </a:r>
            <a:r>
              <a:rPr lang="en-US" b="1" dirty="0"/>
              <a:t>regular grid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230DD-F112-8441-9462-D5DAF297D90D}"/>
              </a:ext>
            </a:extLst>
          </p:cNvPr>
          <p:cNvSpPr txBox="1"/>
          <p:nvPr/>
        </p:nvSpPr>
        <p:spPr>
          <a:xfrm>
            <a:off x="7622659" y="2505670"/>
            <a:ext cx="32086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Input, </a:t>
            </a:r>
            <a:r>
              <a:rPr lang="en-US" dirty="0"/>
              <a:t>e.g. observed temperature on </a:t>
            </a:r>
            <a:r>
              <a:rPr lang="en-US" b="1" dirty="0"/>
              <a:t>irregular grid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B99FF-5DCB-5F4A-A399-5C3E87A7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705" y="1825625"/>
            <a:ext cx="3937000" cy="46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6D7844-F43F-8E4E-8611-1BF0FE8B21CB}"/>
              </a:ext>
            </a:extLst>
          </p:cNvPr>
          <p:cNvSpPr/>
          <p:nvPr/>
        </p:nvSpPr>
        <p:spPr>
          <a:xfrm>
            <a:off x="4300151" y="1690688"/>
            <a:ext cx="1482811" cy="71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8391A-1140-E349-A9BD-9A90EC6929EA}"/>
              </a:ext>
            </a:extLst>
          </p:cNvPr>
          <p:cNvSpPr/>
          <p:nvPr/>
        </p:nvSpPr>
        <p:spPr>
          <a:xfrm>
            <a:off x="7467600" y="1660391"/>
            <a:ext cx="992660" cy="71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8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F41-36FA-0845-9504-B98DF09F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as a linear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966C-975C-C543-ADC0-C90D4C5D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43DC5-C374-E640-8889-4129DC5BBB4A}"/>
              </a:ext>
            </a:extLst>
          </p:cNvPr>
          <p:cNvSpPr txBox="1"/>
          <p:nvPr/>
        </p:nvSpPr>
        <p:spPr>
          <a:xfrm>
            <a:off x="3472249" y="2505670"/>
            <a:ext cx="289148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Output, </a:t>
            </a:r>
            <a:r>
              <a:rPr lang="en-US" dirty="0"/>
              <a:t>e.g. estimated temperature on </a:t>
            </a:r>
            <a:r>
              <a:rPr lang="en-US" b="1" dirty="0"/>
              <a:t>regular grid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230DD-F112-8441-9462-D5DAF297D90D}"/>
              </a:ext>
            </a:extLst>
          </p:cNvPr>
          <p:cNvSpPr txBox="1"/>
          <p:nvPr/>
        </p:nvSpPr>
        <p:spPr>
          <a:xfrm>
            <a:off x="7622659" y="2505670"/>
            <a:ext cx="32086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Input, </a:t>
            </a:r>
            <a:r>
              <a:rPr lang="en-US" dirty="0"/>
              <a:t>e.g. observed temperature on </a:t>
            </a:r>
            <a:r>
              <a:rPr lang="en-US" b="1" dirty="0"/>
              <a:t>irregular grid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B99FF-5DCB-5F4A-A399-5C3E87A7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705" y="1825625"/>
            <a:ext cx="39370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0989F4-092F-7C44-93AA-792272A1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05" y="3706000"/>
            <a:ext cx="6421908" cy="21189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6D7844-F43F-8E4E-8611-1BF0FE8B21CB}"/>
              </a:ext>
            </a:extLst>
          </p:cNvPr>
          <p:cNvSpPr/>
          <p:nvPr/>
        </p:nvSpPr>
        <p:spPr>
          <a:xfrm>
            <a:off x="4300151" y="1690688"/>
            <a:ext cx="1482811" cy="71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8391A-1140-E349-A9BD-9A90EC6929EA}"/>
              </a:ext>
            </a:extLst>
          </p:cNvPr>
          <p:cNvSpPr/>
          <p:nvPr/>
        </p:nvSpPr>
        <p:spPr>
          <a:xfrm>
            <a:off x="7467600" y="1660391"/>
            <a:ext cx="992660" cy="71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578E-2163-9942-9F1F-52AFEDBA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mapping (optimal interpolation)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C107C-0002-EA41-9117-C5FCCFCD7875}"/>
              </a:ext>
            </a:extLst>
          </p:cNvPr>
          <p:cNvSpPr txBox="1"/>
          <p:nvPr/>
        </p:nvSpPr>
        <p:spPr>
          <a:xfrm>
            <a:off x="7153738" y="2097660"/>
            <a:ext cx="4294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Objective mapping is a least square fit to the irregular, noisy observations, commonly used in meteorology and oceanography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25D6-67E7-434D-B840-252A36E4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64" y="1851312"/>
            <a:ext cx="6181119" cy="348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FC214-8045-A747-A80B-D6FAB431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77" y="5492126"/>
            <a:ext cx="5913206" cy="65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B5D35-9C37-1949-86AF-978A87324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93" y="4140302"/>
            <a:ext cx="3635838" cy="4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piecewise linear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" y="1690688"/>
            <a:ext cx="7734300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8736227" y="2110472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is a sine function subsampled at every </a:t>
            </a:r>
            <a:r>
              <a:rPr lang="en-US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9" y="3192463"/>
            <a:ext cx="76327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8736227" y="3358247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interpolation output is desired at every </a:t>
            </a:r>
            <a:r>
              <a:rPr lang="en-US" dirty="0">
                <a:latin typeface="Symbol" pitchFamily="2" charset="2"/>
              </a:rPr>
              <a:t>p/16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B95412-1515-8848-A5FF-D38EF4AA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9" y="4158995"/>
            <a:ext cx="79629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8736227" y="4713286"/>
            <a:ext cx="323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MATLAB function, interp1, by default give you the piecewise linear interpolation</a:t>
            </a:r>
            <a:endParaRPr lang="en-US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245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piecewise linear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" y="1690688"/>
            <a:ext cx="7734300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8736227" y="2110472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is a sine function subsampled at every </a:t>
            </a:r>
            <a:r>
              <a:rPr lang="en-US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9" y="3192463"/>
            <a:ext cx="76327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8736227" y="3358247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interpolation output is desired at every </a:t>
            </a:r>
            <a:r>
              <a:rPr lang="en-US" dirty="0">
                <a:latin typeface="Symbol" pitchFamily="2" charset="2"/>
              </a:rPr>
              <a:t>p/16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B95412-1515-8848-A5FF-D38EF4AA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9" y="4158995"/>
            <a:ext cx="79629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8736227" y="4713286"/>
            <a:ext cx="323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MATLAB function, interp1, by default give you the piecewise linear interpolation</a:t>
            </a:r>
            <a:endParaRPr lang="en-US" dirty="0">
              <a:latin typeface="Symbol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3DD5-873D-D540-B546-6865F250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954" y="1461238"/>
            <a:ext cx="6064991" cy="50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6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1150</Words>
  <Application>Microsoft Macintosh PowerPoint</Application>
  <PresentationFormat>Widescreen</PresentationFormat>
  <Paragraphs>118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Symbol</vt:lpstr>
      <vt:lpstr>Office Theme</vt:lpstr>
      <vt:lpstr>A practical review of math and coding  Class #5: Interpolation &amp; smoothing</vt:lpstr>
      <vt:lpstr>Why interpolate?</vt:lpstr>
      <vt:lpstr>We may need to interpolate data when…</vt:lpstr>
      <vt:lpstr>Interpolation as a linear operator</vt:lpstr>
      <vt:lpstr>Interpolation as a linear operator</vt:lpstr>
      <vt:lpstr>Interpolation as a linear operator</vt:lpstr>
      <vt:lpstr>Objective mapping (optimal interpolation)</vt:lpstr>
      <vt:lpstr>1. piecewise linear (MATLAB)</vt:lpstr>
      <vt:lpstr>1. piecewise linear (MATLAB)</vt:lpstr>
      <vt:lpstr>2. spline (MATLAB)</vt:lpstr>
      <vt:lpstr>2. spline (MATLAB)</vt:lpstr>
      <vt:lpstr>Python: scipy.interpolate.interp1d (linear)</vt:lpstr>
      <vt:lpstr>Python: scipy.interpolate.interp1d (spline)</vt:lpstr>
      <vt:lpstr>Python: scipy.interpolate.interp1d (spline)</vt:lpstr>
      <vt:lpstr>Two dimensional interpolation</vt:lpstr>
      <vt:lpstr>MATLAB: fnew = griddata(x,y,f,xnew,ynew) </vt:lpstr>
      <vt:lpstr>MATLAB: fnew = griddata(x,y,f,xnew,ynew) </vt:lpstr>
      <vt:lpstr>MATLAB: fnew = griddata(x,y,f,xnew,ynew) </vt:lpstr>
      <vt:lpstr>Python: interpolate.interp2d</vt:lpstr>
      <vt:lpstr>Least square and interpolation</vt:lpstr>
      <vt:lpstr>Least square and pseudoinverse</vt:lpstr>
      <vt:lpstr>An example</vt:lpstr>
      <vt:lpstr>An example</vt:lpstr>
      <vt:lpstr>An example</vt:lpstr>
      <vt:lpstr>A python example</vt:lpstr>
      <vt:lpstr>A python example</vt:lpstr>
      <vt:lpstr>Smoothing</vt:lpstr>
      <vt:lpstr>np.polyfit (python) and polyfit (MATLAB)</vt:lpstr>
      <vt:lpstr>Moving window averages (running mean)</vt:lpstr>
      <vt:lpstr>Moving window averages (running mean)</vt:lpstr>
      <vt:lpstr>Moving window averages (running mean)</vt:lpstr>
      <vt:lpstr>FFT filter</vt:lpstr>
      <vt:lpstr>FFT filter</vt:lpstr>
      <vt:lpstr>FFT filter</vt:lpstr>
      <vt:lpstr>Truncated FFT, smoothing and data compression</vt:lpstr>
      <vt:lpstr>Truncated FFT, smoothing and data compression</vt:lpstr>
      <vt:lpstr>Interpolation and smoothing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review of math and coding  Class #3: Data I/O and plotting</dc:title>
  <dc:creator>Ito, Takamitsu</dc:creator>
  <cp:lastModifiedBy>Microsoft Office User</cp:lastModifiedBy>
  <cp:revision>15</cp:revision>
  <dcterms:created xsi:type="dcterms:W3CDTF">2021-08-09T13:57:59Z</dcterms:created>
  <dcterms:modified xsi:type="dcterms:W3CDTF">2021-09-10T04:42:58Z</dcterms:modified>
</cp:coreProperties>
</file>